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9"/>
  </p:notesMasterIdLst>
  <p:sldIdLst>
    <p:sldId id="256" r:id="rId2"/>
    <p:sldId id="257" r:id="rId3"/>
    <p:sldId id="258" r:id="rId4"/>
    <p:sldId id="259" r:id="rId5"/>
    <p:sldId id="262" r:id="rId6"/>
    <p:sldId id="260" r:id="rId7"/>
    <p:sldId id="261"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0580" autoAdjust="0"/>
  </p:normalViewPr>
  <p:slideViewPr>
    <p:cSldViewPr snapToGrid="0">
      <p:cViewPr varScale="1">
        <p:scale>
          <a:sx n="54" d="100"/>
          <a:sy n="54" d="100"/>
        </p:scale>
        <p:origin x="231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CF7646-F517-410B-A50A-CA20C9403921}" type="datetimeFigureOut">
              <a:rPr lang="en-GB" smtClean="0"/>
              <a:t>27/02/2015</a:t>
            </a:fld>
            <a:endParaRPr lang="en-GB"/>
          </a:p>
        </p:txBody>
      </p:sp>
      <p:sp>
        <p:nvSpPr>
          <p:cNvPr id="4" name="Tijdelijke aanduiding voor dia-afbeelding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GB"/>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96A78C-7A1B-4186-9701-837DE127F153}" type="slidenum">
              <a:rPr lang="en-GB" smtClean="0"/>
              <a:t>‹nr.›</a:t>
            </a:fld>
            <a:endParaRPr lang="en-GB"/>
          </a:p>
        </p:txBody>
      </p:sp>
    </p:spTree>
    <p:extLst>
      <p:ext uri="{BB962C8B-B14F-4D97-AF65-F5344CB8AC3E}">
        <p14:creationId xmlns:p14="http://schemas.microsoft.com/office/powerpoint/2010/main" val="3791711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10"/>
          </p:nvPr>
        </p:nvSpPr>
        <p:spPr/>
        <p:txBody>
          <a:bodyPr/>
          <a:lstStyle/>
          <a:p>
            <a:fld id="{0A96A78C-7A1B-4186-9701-837DE127F153}" type="slidenum">
              <a:rPr lang="en-GB" smtClean="0"/>
              <a:t>2</a:t>
            </a:fld>
            <a:endParaRPr lang="en-GB"/>
          </a:p>
        </p:txBody>
      </p:sp>
    </p:spTree>
    <p:extLst>
      <p:ext uri="{BB962C8B-B14F-4D97-AF65-F5344CB8AC3E}">
        <p14:creationId xmlns:p14="http://schemas.microsoft.com/office/powerpoint/2010/main" val="737069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We have to make a so called sorting machine. This machine should be able to separate, by colour, small black and white plastic discs. The only real requirement in achieving this is that we need to use at least one conveyor belt. We think the conveyor belt is our biggest disadvantage. It’s rather slow compared to the detectors.</a:t>
            </a:r>
            <a:r>
              <a:rPr lang="en-GB" sz="1200" kern="1200" baseline="0" dirty="0" smtClean="0">
                <a:solidFill>
                  <a:schemeClr val="tx1"/>
                </a:solidFill>
                <a:effectLst/>
                <a:latin typeface="+mn-lt"/>
                <a:ea typeface="+mn-ea"/>
                <a:cs typeface="+mn-cs"/>
              </a:rPr>
              <a:t> </a:t>
            </a:r>
            <a:endParaRPr lang="en-GB"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0A96A78C-7A1B-4186-9701-837DE127F153}" type="slidenum">
              <a:rPr lang="en-GB" smtClean="0"/>
              <a:t>3</a:t>
            </a:fld>
            <a:endParaRPr lang="en-GB"/>
          </a:p>
        </p:txBody>
      </p:sp>
    </p:spTree>
    <p:extLst>
      <p:ext uri="{BB962C8B-B14F-4D97-AF65-F5344CB8AC3E}">
        <p14:creationId xmlns:p14="http://schemas.microsoft.com/office/powerpoint/2010/main" val="1890100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sz="1200" b="1" kern="1200" dirty="0" smtClean="0">
                <a:solidFill>
                  <a:schemeClr val="tx1"/>
                </a:solidFill>
                <a:effectLst/>
                <a:latin typeface="+mn-lt"/>
                <a:ea typeface="+mn-ea"/>
                <a:cs typeface="+mn-cs"/>
              </a:rPr>
              <a:t>User constraints</a:t>
            </a:r>
          </a:p>
          <a:p>
            <a:r>
              <a:rPr lang="en-GB" sz="1200" kern="1200" dirty="0" smtClean="0">
                <a:solidFill>
                  <a:schemeClr val="tx1"/>
                </a:solidFill>
                <a:effectLst/>
                <a:latin typeface="+mn-lt"/>
                <a:ea typeface="+mn-ea"/>
                <a:cs typeface="+mn-cs"/>
              </a:rPr>
              <a:t>Limit</a:t>
            </a:r>
          </a:p>
          <a:p>
            <a:r>
              <a:rPr lang="en-GB" sz="1200" kern="1200" dirty="0" smtClean="0">
                <a:solidFill>
                  <a:schemeClr val="tx1"/>
                </a:solidFill>
                <a:effectLst/>
                <a:latin typeface="+mn-lt"/>
                <a:ea typeface="+mn-ea"/>
                <a:cs typeface="+mn-cs"/>
              </a:rPr>
              <a:t>Necessity</a:t>
            </a:r>
            <a:r>
              <a:rPr lang="en-GB" sz="1200" kern="1200" baseline="0" dirty="0" smtClean="0">
                <a:solidFill>
                  <a:schemeClr val="tx1"/>
                </a:solidFill>
                <a:effectLst/>
                <a:latin typeface="+mn-lt"/>
                <a:ea typeface="+mn-ea"/>
                <a:cs typeface="+mn-cs"/>
              </a:rPr>
              <a:t>: purpose, use-cases, condition</a:t>
            </a:r>
            <a:endParaRPr lang="en-GB" sz="1200" kern="1200" dirty="0" smtClean="0">
              <a:solidFill>
                <a:schemeClr val="tx1"/>
              </a:solidFill>
              <a:effectLst/>
              <a:latin typeface="+mn-lt"/>
              <a:ea typeface="+mn-ea"/>
              <a:cs typeface="+mn-cs"/>
            </a:endParaRPr>
          </a:p>
          <a:p>
            <a:r>
              <a:rPr lang="en-GB" sz="1200" b="1" kern="1200" dirty="0" smtClean="0">
                <a:solidFill>
                  <a:schemeClr val="tx1"/>
                </a:solidFill>
                <a:effectLst/>
                <a:latin typeface="+mn-lt"/>
                <a:ea typeface="+mn-ea"/>
                <a:cs typeface="+mn-cs"/>
              </a:rPr>
              <a:t>Safety properties</a:t>
            </a:r>
          </a:p>
          <a:p>
            <a:r>
              <a:rPr lang="en-GB" sz="1200" kern="1200" dirty="0" smtClean="0">
                <a:solidFill>
                  <a:schemeClr val="tx1"/>
                </a:solidFill>
                <a:effectLst/>
                <a:latin typeface="+mn-lt"/>
                <a:ea typeface="+mn-ea"/>
                <a:cs typeface="+mn-cs"/>
              </a:rPr>
              <a:t>Example</a:t>
            </a:r>
            <a:endParaRPr lang="en-GB" dirty="0"/>
          </a:p>
        </p:txBody>
      </p:sp>
      <p:sp>
        <p:nvSpPr>
          <p:cNvPr id="4" name="Tijdelijke aanduiding voor dianummer 3"/>
          <p:cNvSpPr>
            <a:spLocks noGrp="1"/>
          </p:cNvSpPr>
          <p:nvPr>
            <p:ph type="sldNum" sz="quarter" idx="10"/>
          </p:nvPr>
        </p:nvSpPr>
        <p:spPr/>
        <p:txBody>
          <a:bodyPr/>
          <a:lstStyle/>
          <a:p>
            <a:fld id="{0A96A78C-7A1B-4186-9701-837DE127F153}" type="slidenum">
              <a:rPr lang="en-GB" smtClean="0"/>
              <a:t>4</a:t>
            </a:fld>
            <a:endParaRPr lang="en-GB"/>
          </a:p>
        </p:txBody>
      </p:sp>
    </p:spTree>
    <p:extLst>
      <p:ext uri="{BB962C8B-B14F-4D97-AF65-F5344CB8AC3E}">
        <p14:creationId xmlns:p14="http://schemas.microsoft.com/office/powerpoint/2010/main" val="2566534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sz="1200" b="1" kern="1200" dirty="0" smtClean="0">
                <a:solidFill>
                  <a:schemeClr val="tx1"/>
                </a:solidFill>
                <a:effectLst/>
                <a:latin typeface="+mn-lt"/>
                <a:ea typeface="+mn-ea"/>
                <a:cs typeface="+mn-cs"/>
              </a:rPr>
              <a:t>Sketch</a:t>
            </a:r>
          </a:p>
          <a:p>
            <a:r>
              <a:rPr lang="en-GB" sz="1200" kern="1200" dirty="0" smtClean="0">
                <a:solidFill>
                  <a:schemeClr val="tx1"/>
                </a:solidFill>
                <a:effectLst/>
                <a:latin typeface="+mn-lt"/>
                <a:ea typeface="+mn-ea"/>
                <a:cs typeface="+mn-cs"/>
              </a:rPr>
              <a:t>Machine design</a:t>
            </a:r>
          </a:p>
          <a:p>
            <a:r>
              <a:rPr lang="en-GB" sz="1200" kern="1200" dirty="0" smtClean="0">
                <a:solidFill>
                  <a:schemeClr val="tx1"/>
                </a:solidFill>
                <a:effectLst/>
                <a:latin typeface="+mn-lt"/>
                <a:ea typeface="+mn-ea"/>
                <a:cs typeface="+mn-cs"/>
              </a:rPr>
              <a:t>use-case </a:t>
            </a:r>
          </a:p>
          <a:p>
            <a:r>
              <a:rPr lang="en-GB" sz="1200" kern="1200" dirty="0" smtClean="0">
                <a:solidFill>
                  <a:schemeClr val="tx1"/>
                </a:solidFill>
                <a:effectLst/>
                <a:latin typeface="+mn-lt"/>
                <a:ea typeface="+mn-ea"/>
                <a:cs typeface="+mn-cs"/>
              </a:rPr>
              <a:t>Both </a:t>
            </a:r>
          </a:p>
          <a:p>
            <a:r>
              <a:rPr lang="en-GB" sz="1200" kern="1200" dirty="0" smtClean="0">
                <a:solidFill>
                  <a:schemeClr val="tx1"/>
                </a:solidFill>
                <a:effectLst/>
                <a:latin typeface="+mn-lt"/>
                <a:ea typeface="+mn-ea"/>
                <a:cs typeface="+mn-cs"/>
              </a:rPr>
              <a:t>reliable </a:t>
            </a:r>
          </a:p>
          <a:p>
            <a:r>
              <a:rPr lang="en-GB" sz="1200" kern="1200" dirty="0" smtClean="0">
                <a:solidFill>
                  <a:schemeClr val="tx1"/>
                </a:solidFill>
                <a:effectLst/>
                <a:latin typeface="+mn-lt"/>
                <a:ea typeface="+mn-ea"/>
                <a:cs typeface="+mn-cs"/>
              </a:rPr>
              <a:t>fast </a:t>
            </a:r>
          </a:p>
          <a:p>
            <a:r>
              <a:rPr lang="en-GB" sz="1200" kern="1200" dirty="0" smtClean="0">
                <a:solidFill>
                  <a:schemeClr val="tx1"/>
                </a:solidFill>
                <a:effectLst/>
                <a:latin typeface="+mn-lt"/>
                <a:ea typeface="+mn-ea"/>
                <a:cs typeface="+mn-cs"/>
              </a:rPr>
              <a:t>Robustness </a:t>
            </a:r>
          </a:p>
          <a:p>
            <a:r>
              <a:rPr lang="en-GB" sz="1200" kern="1200" dirty="0" smtClean="0">
                <a:solidFill>
                  <a:schemeClr val="tx1"/>
                </a:solidFill>
                <a:effectLst/>
                <a:latin typeface="+mn-lt"/>
                <a:ea typeface="+mn-ea"/>
                <a:cs typeface="+mn-cs"/>
              </a:rPr>
              <a:t>user accessibility</a:t>
            </a:r>
          </a:p>
          <a:p>
            <a:r>
              <a:rPr lang="en-GB" sz="1200" kern="1200" dirty="0" smtClean="0">
                <a:solidFill>
                  <a:schemeClr val="tx1"/>
                </a:solidFill>
                <a:effectLst/>
                <a:latin typeface="+mn-lt"/>
                <a:ea typeface="+mn-ea"/>
                <a:cs typeface="+mn-cs"/>
              </a:rPr>
              <a:t>first design </a:t>
            </a:r>
          </a:p>
          <a:p>
            <a:r>
              <a:rPr lang="en-GB" sz="1200" kern="1200" dirty="0" smtClean="0">
                <a:solidFill>
                  <a:schemeClr val="tx1"/>
                </a:solidFill>
                <a:effectLst/>
                <a:latin typeface="+mn-lt"/>
                <a:ea typeface="+mn-ea"/>
                <a:cs typeface="+mn-cs"/>
              </a:rPr>
              <a:t>Wall</a:t>
            </a:r>
          </a:p>
          <a:p>
            <a:r>
              <a:rPr lang="en-GB" sz="1200" kern="1200" dirty="0" smtClean="0">
                <a:solidFill>
                  <a:schemeClr val="tx1"/>
                </a:solidFill>
                <a:effectLst/>
                <a:latin typeface="+mn-lt"/>
                <a:ea typeface="+mn-ea"/>
                <a:cs typeface="+mn-cs"/>
              </a:rPr>
              <a:t>second design </a:t>
            </a:r>
          </a:p>
          <a:p>
            <a:r>
              <a:rPr lang="en-GB" sz="1200" kern="1200" dirty="0" smtClean="0">
                <a:solidFill>
                  <a:schemeClr val="tx1"/>
                </a:solidFill>
                <a:effectLst/>
                <a:latin typeface="+mn-lt"/>
                <a:ea typeface="+mn-ea"/>
                <a:cs typeface="+mn-cs"/>
              </a:rPr>
              <a:t>use-case</a:t>
            </a:r>
          </a:p>
          <a:p>
            <a:r>
              <a:rPr lang="en-GB" sz="1200" kern="1200" dirty="0" smtClean="0">
                <a:solidFill>
                  <a:schemeClr val="tx1"/>
                </a:solidFill>
                <a:effectLst/>
                <a:latin typeface="+mn-lt"/>
                <a:ea typeface="+mn-ea"/>
                <a:cs typeface="+mn-cs"/>
              </a:rPr>
              <a:t>Tudor </a:t>
            </a:r>
          </a:p>
          <a:p>
            <a:r>
              <a:rPr lang="en-GB" sz="1200" kern="1200" dirty="0" smtClean="0">
                <a:solidFill>
                  <a:schemeClr val="tx1"/>
                </a:solidFill>
                <a:effectLst/>
                <a:latin typeface="+mn-lt"/>
                <a:ea typeface="+mn-ea"/>
                <a:cs typeface="+mn-cs"/>
              </a:rPr>
              <a:t>reliable </a:t>
            </a:r>
          </a:p>
          <a:p>
            <a:r>
              <a:rPr lang="en-GB" sz="1200" kern="1200" dirty="0" smtClean="0">
                <a:solidFill>
                  <a:schemeClr val="tx1"/>
                </a:solidFill>
                <a:effectLst/>
                <a:latin typeface="+mn-lt"/>
                <a:ea typeface="+mn-ea"/>
                <a:cs typeface="+mn-cs"/>
              </a:rPr>
              <a:t>speed</a:t>
            </a:r>
          </a:p>
          <a:p>
            <a:r>
              <a:rPr lang="en-GB" sz="1200" kern="1200" dirty="0" smtClean="0">
                <a:solidFill>
                  <a:schemeClr val="tx1"/>
                </a:solidFill>
                <a:effectLst/>
                <a:latin typeface="+mn-lt"/>
                <a:ea typeface="+mn-ea"/>
                <a:cs typeface="+mn-cs"/>
              </a:rPr>
              <a:t>Hinder, user </a:t>
            </a:r>
            <a:r>
              <a:rPr lang="en-GB" sz="1200" kern="1200" dirty="0" err="1" smtClean="0">
                <a:solidFill>
                  <a:schemeClr val="tx1"/>
                </a:solidFill>
                <a:effectLst/>
                <a:latin typeface="+mn-lt"/>
                <a:ea typeface="+mn-ea"/>
                <a:cs typeface="+mn-cs"/>
              </a:rPr>
              <a:t>accesibility</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chose</a:t>
            </a:r>
            <a:endParaRPr lang="en-GB" dirty="0"/>
          </a:p>
        </p:txBody>
      </p:sp>
      <p:sp>
        <p:nvSpPr>
          <p:cNvPr id="4" name="Tijdelijke aanduiding voor dianummer 3"/>
          <p:cNvSpPr>
            <a:spLocks noGrp="1"/>
          </p:cNvSpPr>
          <p:nvPr>
            <p:ph type="sldNum" sz="quarter" idx="10"/>
          </p:nvPr>
        </p:nvSpPr>
        <p:spPr/>
        <p:txBody>
          <a:bodyPr/>
          <a:lstStyle/>
          <a:p>
            <a:fld id="{0A96A78C-7A1B-4186-9701-837DE127F153}" type="slidenum">
              <a:rPr lang="en-GB" smtClean="0"/>
              <a:t>5</a:t>
            </a:fld>
            <a:endParaRPr lang="en-GB"/>
          </a:p>
        </p:txBody>
      </p:sp>
    </p:spTree>
    <p:extLst>
      <p:ext uri="{BB962C8B-B14F-4D97-AF65-F5344CB8AC3E}">
        <p14:creationId xmlns:p14="http://schemas.microsoft.com/office/powerpoint/2010/main" val="481845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nl-NL" smtClean="0"/>
              <a:t>Klik om de stijl te bewerken</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7518377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757063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nl-NL" smtClean="0"/>
              <a:t>Klik om de stijl te bewerken</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3817004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nl-NL" smtClean="0"/>
              <a:t>Klik om de stijl te bewerken</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nl-NL" smtClean="0"/>
              <a:t>Klik om de modelstijlen te bewerken</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4077008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7610473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smtClean="0"/>
              <a:t>Klik om de stijl te bewerken</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537795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smtClean="0"/>
              <a:t>Klik om de stijl te bewerken</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1185030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p:txBody>
          <a:bodyPr vert="eaVert" anchor="t" anchorCtr="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96187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nl-NL" smtClean="0"/>
              <a:t>Klik om de stijl te bewerken</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597236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33676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247178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858592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27660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7" name="Date Placeholder 2"/>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302015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2824506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7" name="Date Placeholder 4"/>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3318488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B61BEF0D-F0BB-DE4B-95CE-6DB70DBA9567}" type="datetimeFigureOut">
              <a:rPr lang="en-US" smtClean="0"/>
              <a:pPr/>
              <a:t>2/27/2015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08482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nl-NL" smtClean="0"/>
              <a:t>Klik om de stijl te bewerken</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61BEF0D-F0BB-DE4B-95CE-6DB70DBA9567}" type="datetimeFigureOut">
              <a:rPr lang="en-US" smtClean="0"/>
              <a:pPr/>
              <a:t>2/27/2015</a:t>
            </a:fld>
            <a:endParaRPr lang="en-US" dirty="0"/>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D57F1E4F-1CFF-5643-939E-217C01CDF565}" type="slidenum">
              <a:rPr lang="en-US" smtClean="0"/>
              <a:pPr/>
              <a:t>‹nr.›</a:t>
            </a:fld>
            <a:endParaRPr lang="en-US" dirty="0"/>
          </a:p>
        </p:txBody>
      </p:sp>
    </p:spTree>
    <p:extLst>
      <p:ext uri="{BB962C8B-B14F-4D97-AF65-F5344CB8AC3E}">
        <p14:creationId xmlns:p14="http://schemas.microsoft.com/office/powerpoint/2010/main" val="1168759852"/>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smtClean="0"/>
              <a:t>DBL Embedded Systems</a:t>
            </a:r>
            <a:endParaRPr lang="en-GB" dirty="0"/>
          </a:p>
        </p:txBody>
      </p:sp>
      <p:sp>
        <p:nvSpPr>
          <p:cNvPr id="3" name="Ondertitel 2"/>
          <p:cNvSpPr>
            <a:spLocks noGrp="1"/>
          </p:cNvSpPr>
          <p:nvPr>
            <p:ph type="subTitle" idx="1"/>
          </p:nvPr>
        </p:nvSpPr>
        <p:spPr/>
        <p:txBody>
          <a:bodyPr>
            <a:normAutofit fontScale="62500" lnSpcReduction="20000"/>
          </a:bodyPr>
          <a:lstStyle/>
          <a:p>
            <a:r>
              <a:rPr lang="nl-NL" dirty="0" smtClean="0"/>
              <a:t>A </a:t>
            </a:r>
            <a:r>
              <a:rPr lang="nl-NL" dirty="0" err="1" smtClean="0"/>
              <a:t>sorting</a:t>
            </a:r>
            <a:r>
              <a:rPr lang="nl-NL" dirty="0" smtClean="0"/>
              <a:t> machine </a:t>
            </a:r>
            <a:r>
              <a:rPr lang="nl-NL" dirty="0" err="1" smtClean="0"/>
              <a:t>to</a:t>
            </a:r>
            <a:r>
              <a:rPr lang="nl-NL" dirty="0" smtClean="0"/>
              <a:t> </a:t>
            </a:r>
            <a:r>
              <a:rPr lang="nl-NL" dirty="0" err="1" smtClean="0"/>
              <a:t>sort</a:t>
            </a:r>
            <a:r>
              <a:rPr lang="nl-NL" dirty="0" smtClean="0"/>
              <a:t> black </a:t>
            </a:r>
            <a:r>
              <a:rPr lang="nl-NL" dirty="0" err="1" smtClean="0"/>
              <a:t>and</a:t>
            </a:r>
            <a:r>
              <a:rPr lang="nl-NL" dirty="0" smtClean="0"/>
              <a:t> </a:t>
            </a:r>
            <a:r>
              <a:rPr lang="nl-NL" dirty="0" err="1" smtClean="0"/>
              <a:t>white</a:t>
            </a:r>
            <a:r>
              <a:rPr lang="nl-NL" dirty="0" smtClean="0"/>
              <a:t> discs</a:t>
            </a:r>
          </a:p>
          <a:p>
            <a:r>
              <a:rPr lang="nl-NL" dirty="0"/>
              <a:t>Group </a:t>
            </a:r>
            <a:r>
              <a:rPr lang="nl-NL" dirty="0" smtClean="0"/>
              <a:t>16</a:t>
            </a:r>
          </a:p>
          <a:p>
            <a:r>
              <a:rPr lang="nl-NL" dirty="0" err="1" smtClean="0"/>
              <a:t>Presenters</a:t>
            </a:r>
            <a:r>
              <a:rPr lang="nl-NL" dirty="0" smtClean="0"/>
              <a:t>: </a:t>
            </a:r>
            <a:r>
              <a:rPr lang="nl-NL" dirty="0"/>
              <a:t>Phung D.T. (</a:t>
            </a:r>
            <a:r>
              <a:rPr lang="nl-NL" dirty="0" smtClean="0"/>
              <a:t>Dat)</a:t>
            </a:r>
            <a:r>
              <a:rPr lang="en-GB" dirty="0" smtClean="0"/>
              <a:t>, </a:t>
            </a:r>
            <a:r>
              <a:rPr lang="nl-NL" dirty="0" smtClean="0"/>
              <a:t>Keet </a:t>
            </a:r>
            <a:r>
              <a:rPr lang="nl-NL" dirty="0"/>
              <a:t>M. (Maarten</a:t>
            </a:r>
            <a:r>
              <a:rPr lang="nl-NL" dirty="0" smtClean="0"/>
              <a:t>) </a:t>
            </a:r>
            <a:r>
              <a:rPr lang="nl-NL" dirty="0" err="1" smtClean="0"/>
              <a:t>and</a:t>
            </a:r>
            <a:r>
              <a:rPr lang="nl-NL" dirty="0" smtClean="0"/>
              <a:t> </a:t>
            </a:r>
            <a:r>
              <a:rPr lang="nl-NL" dirty="0"/>
              <a:t>Petrescu T. (</a:t>
            </a:r>
            <a:r>
              <a:rPr lang="nl-NL" dirty="0" err="1"/>
              <a:t>Tudor</a:t>
            </a:r>
            <a:r>
              <a:rPr lang="nl-NL" dirty="0" smtClean="0"/>
              <a:t>)</a:t>
            </a:r>
            <a:endParaRPr lang="en-GB" dirty="0"/>
          </a:p>
        </p:txBody>
      </p:sp>
    </p:spTree>
    <p:extLst>
      <p:ext uri="{BB962C8B-B14F-4D97-AF65-F5344CB8AC3E}">
        <p14:creationId xmlns:p14="http://schemas.microsoft.com/office/powerpoint/2010/main" val="41285244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Subjects</a:t>
            </a:r>
            <a:endParaRPr lang="en-GB" dirty="0"/>
          </a:p>
        </p:txBody>
      </p:sp>
      <p:sp>
        <p:nvSpPr>
          <p:cNvPr id="3" name="Tijdelijke aanduiding voor inhoud 2"/>
          <p:cNvSpPr>
            <a:spLocks noGrp="1"/>
          </p:cNvSpPr>
          <p:nvPr>
            <p:ph idx="1"/>
          </p:nvPr>
        </p:nvSpPr>
        <p:spPr/>
        <p:txBody>
          <a:bodyPr>
            <a:normAutofit/>
          </a:bodyPr>
          <a:lstStyle/>
          <a:p>
            <a:r>
              <a:rPr lang="nl-NL" dirty="0" err="1" smtClean="0"/>
              <a:t>Specification</a:t>
            </a:r>
            <a:endParaRPr lang="nl-NL" dirty="0" smtClean="0"/>
          </a:p>
          <a:p>
            <a:r>
              <a:rPr lang="nl-NL" dirty="0" smtClean="0"/>
              <a:t>Machine Design</a:t>
            </a:r>
          </a:p>
          <a:p>
            <a:pPr lvl="1"/>
            <a:r>
              <a:rPr lang="nl-NL" dirty="0" err="1" smtClean="0"/>
              <a:t>Use</a:t>
            </a:r>
            <a:r>
              <a:rPr lang="nl-NL" dirty="0" smtClean="0"/>
              <a:t>-cases</a:t>
            </a:r>
          </a:p>
          <a:p>
            <a:pPr lvl="1"/>
            <a:r>
              <a:rPr lang="nl-NL" dirty="0" smtClean="0"/>
              <a:t>User </a:t>
            </a:r>
            <a:r>
              <a:rPr lang="nl-NL" dirty="0" err="1" smtClean="0"/>
              <a:t>constraints</a:t>
            </a:r>
            <a:endParaRPr lang="nl-NL" dirty="0" smtClean="0"/>
          </a:p>
          <a:p>
            <a:pPr lvl="1"/>
            <a:r>
              <a:rPr lang="nl-NL" dirty="0" smtClean="0"/>
              <a:t>Safety </a:t>
            </a:r>
            <a:r>
              <a:rPr lang="nl-NL" dirty="0" err="1" smtClean="0"/>
              <a:t>properties</a:t>
            </a:r>
            <a:endParaRPr lang="nl-NL" dirty="0" smtClean="0"/>
          </a:p>
          <a:p>
            <a:pPr lvl="1"/>
            <a:r>
              <a:rPr lang="nl-NL" dirty="0" smtClean="0"/>
              <a:t>Machine sketch</a:t>
            </a:r>
          </a:p>
          <a:p>
            <a:r>
              <a:rPr lang="nl-NL" dirty="0" smtClean="0"/>
              <a:t>Design </a:t>
            </a:r>
            <a:r>
              <a:rPr lang="nl-NL" dirty="0" err="1" smtClean="0"/>
              <a:t>decisions</a:t>
            </a:r>
            <a:endParaRPr lang="nl-NL" dirty="0" smtClean="0"/>
          </a:p>
          <a:p>
            <a:pPr lvl="1"/>
            <a:r>
              <a:rPr lang="nl-NL" dirty="0" err="1" smtClean="0"/>
              <a:t>Priorities</a:t>
            </a:r>
            <a:endParaRPr lang="nl-NL" dirty="0" smtClean="0"/>
          </a:p>
          <a:p>
            <a:r>
              <a:rPr lang="nl-NL" dirty="0" err="1" smtClean="0"/>
              <a:t>Conclusion</a:t>
            </a:r>
            <a:endParaRPr lang="en-GB" dirty="0"/>
          </a:p>
        </p:txBody>
      </p:sp>
    </p:spTree>
    <p:extLst>
      <p:ext uri="{BB962C8B-B14F-4D97-AF65-F5344CB8AC3E}">
        <p14:creationId xmlns:p14="http://schemas.microsoft.com/office/powerpoint/2010/main" val="3328176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Specification</a:t>
            </a:r>
            <a:endParaRPr lang="en-GB" dirty="0"/>
          </a:p>
        </p:txBody>
      </p:sp>
      <p:sp>
        <p:nvSpPr>
          <p:cNvPr id="3" name="Tijdelijke aanduiding voor inhoud 2"/>
          <p:cNvSpPr>
            <a:spLocks noGrp="1"/>
          </p:cNvSpPr>
          <p:nvPr>
            <p:ph idx="1"/>
          </p:nvPr>
        </p:nvSpPr>
        <p:spPr/>
        <p:txBody>
          <a:bodyPr/>
          <a:lstStyle/>
          <a:p>
            <a:r>
              <a:rPr lang="en-GB" dirty="0"/>
              <a:t>C</a:t>
            </a:r>
            <a:r>
              <a:rPr lang="en-GB" dirty="0" smtClean="0"/>
              <a:t>onveyer belt requirement</a:t>
            </a:r>
            <a:endParaRPr lang="en-GB"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700" y="2052925"/>
            <a:ext cx="6984127" cy="4749206"/>
          </a:xfrm>
          <a:prstGeom prst="rect">
            <a:avLst/>
          </a:prstGeom>
        </p:spPr>
      </p:pic>
    </p:spTree>
    <p:extLst>
      <p:ext uri="{BB962C8B-B14F-4D97-AF65-F5344CB8AC3E}">
        <p14:creationId xmlns:p14="http://schemas.microsoft.com/office/powerpoint/2010/main" val="270274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Machine Design</a:t>
            </a:r>
            <a:endParaRPr lang="en-GB" dirty="0"/>
          </a:p>
        </p:txBody>
      </p:sp>
      <p:sp>
        <p:nvSpPr>
          <p:cNvPr id="3" name="Tijdelijke aanduiding voor inhoud 2"/>
          <p:cNvSpPr>
            <a:spLocks noGrp="1"/>
          </p:cNvSpPr>
          <p:nvPr>
            <p:ph idx="1"/>
          </p:nvPr>
        </p:nvSpPr>
        <p:spPr/>
        <p:txBody>
          <a:bodyPr/>
          <a:lstStyle/>
          <a:p>
            <a:r>
              <a:rPr lang="nl-NL" dirty="0" err="1" smtClean="0"/>
              <a:t>Use</a:t>
            </a:r>
            <a:r>
              <a:rPr lang="nl-NL" dirty="0" smtClean="0"/>
              <a:t>-cases</a:t>
            </a:r>
          </a:p>
          <a:p>
            <a:r>
              <a:rPr lang="nl-NL" dirty="0" smtClean="0"/>
              <a:t>User </a:t>
            </a:r>
            <a:r>
              <a:rPr lang="nl-NL" dirty="0" err="1" smtClean="0"/>
              <a:t>constraints</a:t>
            </a:r>
            <a:endParaRPr lang="nl-NL" dirty="0" smtClean="0"/>
          </a:p>
          <a:p>
            <a:r>
              <a:rPr lang="nl-NL" dirty="0" smtClean="0"/>
              <a:t>Safety </a:t>
            </a:r>
            <a:r>
              <a:rPr lang="nl-NL" dirty="0" err="1" smtClean="0"/>
              <a:t>properties</a:t>
            </a:r>
            <a:endParaRPr lang="nl-NL" dirty="0" smtClean="0"/>
          </a:p>
        </p:txBody>
      </p:sp>
    </p:spTree>
    <p:extLst>
      <p:ext uri="{BB962C8B-B14F-4D97-AF65-F5344CB8AC3E}">
        <p14:creationId xmlns:p14="http://schemas.microsoft.com/office/powerpoint/2010/main" val="303080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Sketches</a:t>
            </a:r>
            <a:endParaRPr lang="en-GB" dirty="0"/>
          </a:p>
        </p:txBody>
      </p:sp>
      <p:pic>
        <p:nvPicPr>
          <p:cNvPr id="4" name="Tijdelijke aanduiding voor inhoud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6425" y="1300529"/>
            <a:ext cx="6711950" cy="3091725"/>
          </a:xfrm>
        </p:spPr>
      </p:pic>
      <p:pic>
        <p:nvPicPr>
          <p:cNvPr id="5" name="Afbeelding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605130"/>
            <a:ext cx="9144000" cy="2252870"/>
          </a:xfrm>
          <a:prstGeom prst="rect">
            <a:avLst/>
          </a:prstGeom>
        </p:spPr>
      </p:pic>
      <p:sp>
        <p:nvSpPr>
          <p:cNvPr id="6" name="Tekstvak 5"/>
          <p:cNvSpPr txBox="1"/>
          <p:nvPr/>
        </p:nvSpPr>
        <p:spPr>
          <a:xfrm>
            <a:off x="3365770" y="2331727"/>
            <a:ext cx="1206230" cy="369332"/>
          </a:xfrm>
          <a:prstGeom prst="rect">
            <a:avLst/>
          </a:prstGeom>
          <a:noFill/>
        </p:spPr>
        <p:txBody>
          <a:bodyPr wrap="square" rtlCol="0">
            <a:spAutoFit/>
          </a:bodyPr>
          <a:lstStyle/>
          <a:p>
            <a:r>
              <a:rPr lang="nl-NL" dirty="0" smtClean="0"/>
              <a:t>Design 1</a:t>
            </a:r>
            <a:endParaRPr lang="en-GB" dirty="0"/>
          </a:p>
        </p:txBody>
      </p:sp>
      <p:sp>
        <p:nvSpPr>
          <p:cNvPr id="7" name="Tekstvak 6"/>
          <p:cNvSpPr txBox="1"/>
          <p:nvPr/>
        </p:nvSpPr>
        <p:spPr>
          <a:xfrm>
            <a:off x="3365770" y="4686067"/>
            <a:ext cx="1138136" cy="369332"/>
          </a:xfrm>
          <a:prstGeom prst="rect">
            <a:avLst/>
          </a:prstGeom>
          <a:noFill/>
        </p:spPr>
        <p:txBody>
          <a:bodyPr wrap="square" rtlCol="0">
            <a:spAutoFit/>
          </a:bodyPr>
          <a:lstStyle/>
          <a:p>
            <a:r>
              <a:rPr lang="nl-NL" dirty="0" smtClean="0"/>
              <a:t>Design 2</a:t>
            </a:r>
            <a:endParaRPr lang="en-GB" dirty="0"/>
          </a:p>
        </p:txBody>
      </p:sp>
    </p:spTree>
    <p:extLst>
      <p:ext uri="{BB962C8B-B14F-4D97-AF65-F5344CB8AC3E}">
        <p14:creationId xmlns:p14="http://schemas.microsoft.com/office/powerpoint/2010/main" val="1162904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smtClean="0"/>
              <a:t>Design Decisions</a:t>
            </a:r>
            <a:endParaRPr lang="en-GB" dirty="0"/>
          </a:p>
        </p:txBody>
      </p:sp>
      <p:sp>
        <p:nvSpPr>
          <p:cNvPr id="3" name="Tijdelijke aanduiding voor inhoud 2"/>
          <p:cNvSpPr>
            <a:spLocks noGrp="1"/>
          </p:cNvSpPr>
          <p:nvPr>
            <p:ph idx="1"/>
          </p:nvPr>
        </p:nvSpPr>
        <p:spPr/>
        <p:txBody>
          <a:bodyPr/>
          <a:lstStyle/>
          <a:p>
            <a:r>
              <a:rPr lang="en-GB" dirty="0" smtClean="0"/>
              <a:t>Priorities</a:t>
            </a:r>
          </a:p>
          <a:p>
            <a:pPr lvl="1"/>
            <a:r>
              <a:rPr lang="en-GB" dirty="0" smtClean="0"/>
              <a:t>Correctness</a:t>
            </a:r>
          </a:p>
          <a:p>
            <a:pPr lvl="1"/>
            <a:r>
              <a:rPr lang="en-GB" dirty="0" smtClean="0"/>
              <a:t>Speed</a:t>
            </a:r>
          </a:p>
          <a:p>
            <a:pPr lvl="1"/>
            <a:r>
              <a:rPr lang="en-GB" dirty="0" smtClean="0"/>
              <a:t>Robustness</a:t>
            </a:r>
          </a:p>
          <a:p>
            <a:pPr lvl="1"/>
            <a:r>
              <a:rPr lang="en-GB" dirty="0" smtClean="0"/>
              <a:t>Accessibility</a:t>
            </a:r>
          </a:p>
          <a:p>
            <a:pPr lvl="1"/>
            <a:r>
              <a:rPr lang="nl-NL" dirty="0" smtClean="0"/>
              <a:t>Space </a:t>
            </a:r>
            <a:r>
              <a:rPr lang="nl-NL" smtClean="0"/>
              <a:t>used</a:t>
            </a:r>
            <a:endParaRPr lang="en-GB" dirty="0" smtClean="0"/>
          </a:p>
          <a:p>
            <a:pPr lvl="1"/>
            <a:r>
              <a:rPr lang="en-GB" dirty="0" smtClean="0"/>
              <a:t>Difficulty building</a:t>
            </a:r>
          </a:p>
          <a:p>
            <a:pPr lvl="1"/>
            <a:r>
              <a:rPr lang="en-GB" dirty="0" smtClean="0"/>
              <a:t>Amount of parts</a:t>
            </a:r>
            <a:endParaRPr lang="en-GB" dirty="0"/>
          </a:p>
        </p:txBody>
      </p:sp>
    </p:spTree>
    <p:extLst>
      <p:ext uri="{BB962C8B-B14F-4D97-AF65-F5344CB8AC3E}">
        <p14:creationId xmlns:p14="http://schemas.microsoft.com/office/powerpoint/2010/main" val="1305927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Conclusion</a:t>
            </a:r>
            <a:endParaRPr lang="en-GB" dirty="0"/>
          </a:p>
        </p:txBody>
      </p:sp>
      <p:pic>
        <p:nvPicPr>
          <p:cNvPr id="8" name="Tijdelijke aanduiding voor inhoud 7"/>
          <p:cNvPicPr>
            <a:picLocks noGrp="1" noChangeAspect="1"/>
          </p:cNvPicPr>
          <p:nvPr>
            <p:ph idx="1"/>
          </p:nvPr>
        </p:nvPicPr>
        <p:blipFill rotWithShape="1">
          <a:blip r:embed="rId2">
            <a:extLst>
              <a:ext uri="{28A0092B-C50C-407E-A947-70E740481C1C}">
                <a14:useLocalDpi xmlns:a14="http://schemas.microsoft.com/office/drawing/2010/main" val="0"/>
              </a:ext>
            </a:extLst>
          </a:blip>
          <a:srcRect l="19486" t="24141" r="22592" b="23304"/>
          <a:stretch/>
        </p:blipFill>
        <p:spPr>
          <a:xfrm>
            <a:off x="812000" y="1328738"/>
            <a:ext cx="7411465" cy="5043487"/>
          </a:xfrm>
        </p:spPr>
      </p:pic>
    </p:spTree>
    <p:extLst>
      <p:ext uri="{BB962C8B-B14F-4D97-AF65-F5344CB8AC3E}">
        <p14:creationId xmlns:p14="http://schemas.microsoft.com/office/powerpoint/2010/main" val="37413155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184</TotalTime>
  <Words>188</Words>
  <Application>Microsoft Office PowerPoint</Application>
  <PresentationFormat>Diavoorstelling (4:3)</PresentationFormat>
  <Paragraphs>60</Paragraphs>
  <Slides>7</Slides>
  <Notes>4</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7</vt:i4>
      </vt:variant>
    </vt:vector>
  </HeadingPairs>
  <TitlesOfParts>
    <vt:vector size="12" baseType="lpstr">
      <vt:lpstr>Arial</vt:lpstr>
      <vt:lpstr>Calibri</vt:lpstr>
      <vt:lpstr>Century Gothic</vt:lpstr>
      <vt:lpstr>Wingdings 3</vt:lpstr>
      <vt:lpstr>Ion</vt:lpstr>
      <vt:lpstr>DBL Embedded Systems</vt:lpstr>
      <vt:lpstr>Subjects</vt:lpstr>
      <vt:lpstr>Specification</vt:lpstr>
      <vt:lpstr>Machine Design</vt:lpstr>
      <vt:lpstr>Sketches</vt:lpstr>
      <vt:lpstr>Design Decisions</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DBL Embedded Systems</dc:title>
  <dc:creator>Keet, M.</dc:creator>
  <cp:lastModifiedBy>Keet, M.</cp:lastModifiedBy>
  <cp:revision>27</cp:revision>
  <dcterms:created xsi:type="dcterms:W3CDTF">2015-02-25T15:21:04Z</dcterms:created>
  <dcterms:modified xsi:type="dcterms:W3CDTF">2015-02-27T08:34:00Z</dcterms:modified>
</cp:coreProperties>
</file>

<file path=docProps/thumbnail.jpeg>
</file>